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6" r:id="rId2"/>
    <p:sldId id="271" r:id="rId3"/>
    <p:sldId id="278" r:id="rId4"/>
    <p:sldId id="277" r:id="rId5"/>
    <p:sldId id="269" r:id="rId6"/>
    <p:sldId id="272" r:id="rId7"/>
    <p:sldId id="274" r:id="rId8"/>
    <p:sldId id="266" r:id="rId9"/>
    <p:sldId id="279" r:id="rId10"/>
    <p:sldId id="281" r:id="rId11"/>
    <p:sldId id="263" r:id="rId12"/>
    <p:sldId id="280" r:id="rId13"/>
    <p:sldId id="265" r:id="rId14"/>
  </p:sldIdLst>
  <p:sldSz cx="9144000" cy="6858000" type="screen4x3"/>
  <p:notesSz cx="6808788" cy="9940925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26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D7F768-DF47-4BD7-9151-71B830F10A02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2E31CD-902F-4EED-B7AF-DEF041921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1508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88DC-E127-45FA-9513-9ACFE69EF062}" type="datetimeFigureOut">
              <a:rPr lang="lt-LT" smtClean="0"/>
              <a:t>2016-10-24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DAA92-D54B-44DE-8A54-7FF13B5E590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5332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88DC-E127-45FA-9513-9ACFE69EF062}" type="datetimeFigureOut">
              <a:rPr lang="lt-LT" smtClean="0"/>
              <a:t>2016-10-24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DAA92-D54B-44DE-8A54-7FF13B5E590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85665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88DC-E127-45FA-9513-9ACFE69EF062}" type="datetimeFigureOut">
              <a:rPr lang="lt-LT" smtClean="0"/>
              <a:t>2016-10-24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DAA92-D54B-44DE-8A54-7FF13B5E590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01198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88DC-E127-45FA-9513-9ACFE69EF062}" type="datetimeFigureOut">
              <a:rPr lang="lt-LT" smtClean="0"/>
              <a:t>2016-10-24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DAA92-D54B-44DE-8A54-7FF13B5E590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34353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88DC-E127-45FA-9513-9ACFE69EF062}" type="datetimeFigureOut">
              <a:rPr lang="lt-LT" smtClean="0"/>
              <a:t>2016-10-24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DAA92-D54B-44DE-8A54-7FF13B5E590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8747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88DC-E127-45FA-9513-9ACFE69EF062}" type="datetimeFigureOut">
              <a:rPr lang="lt-LT" smtClean="0"/>
              <a:t>2016-10-24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DAA92-D54B-44DE-8A54-7FF13B5E590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07883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88DC-E127-45FA-9513-9ACFE69EF062}" type="datetimeFigureOut">
              <a:rPr lang="lt-LT" smtClean="0"/>
              <a:t>2016-10-24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DAA92-D54B-44DE-8A54-7FF13B5E590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93982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88DC-E127-45FA-9513-9ACFE69EF062}" type="datetimeFigureOut">
              <a:rPr lang="lt-LT" smtClean="0"/>
              <a:t>2016-10-24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DAA92-D54B-44DE-8A54-7FF13B5E590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71568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88DC-E127-45FA-9513-9ACFE69EF062}" type="datetimeFigureOut">
              <a:rPr lang="lt-LT" smtClean="0"/>
              <a:t>2016-10-24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DAA92-D54B-44DE-8A54-7FF13B5E590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51239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88DC-E127-45FA-9513-9ACFE69EF062}" type="datetimeFigureOut">
              <a:rPr lang="lt-LT" smtClean="0"/>
              <a:t>2016-10-24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DAA92-D54B-44DE-8A54-7FF13B5E590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40205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88DC-E127-45FA-9513-9ACFE69EF062}" type="datetimeFigureOut">
              <a:rPr lang="lt-LT" smtClean="0"/>
              <a:t>2016-10-24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DAA92-D54B-44DE-8A54-7FF13B5E590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47633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C88DC-E127-45FA-9513-9ACFE69EF062}" type="datetimeFigureOut">
              <a:rPr lang="lt-LT" smtClean="0"/>
              <a:t>2016-10-24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DAA92-D54B-44DE-8A54-7FF13B5E590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46046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195736" y="4581128"/>
            <a:ext cx="468052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9238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548680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REKOMENDACIJOS</a:t>
            </a:r>
            <a:endParaRPr lang="lt-LT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48064" y="2204864"/>
            <a:ext cx="33387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lt-LT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t-LT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1844824"/>
            <a:ext cx="60486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>
                <a:solidFill>
                  <a:schemeClr val="bg1"/>
                </a:solidFill>
              </a:rPr>
              <a:t>Ne tik paskaičiuoti bendrąsias pajamas ir įvertinti, ar koncentracijai būtinas leidimas, bet objektyviai  įvertinti galimą koncentracijos poveikį konkurencijai</a:t>
            </a:r>
          </a:p>
          <a:p>
            <a:endParaRPr lang="lt-LT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>
                <a:solidFill>
                  <a:schemeClr val="bg1"/>
                </a:solidFill>
              </a:rPr>
              <a:t>Įvertinus, kad poveikis konkurencijai gali kilti, kreiptis į Konkurencijos tarybą preliminarios konsultacijos dėl prielaidų taikyti procedūrą Konkurencijos tarybos iniciatyva</a:t>
            </a:r>
          </a:p>
          <a:p>
            <a:endParaRPr lang="lt-LT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>
                <a:solidFill>
                  <a:schemeClr val="bg1"/>
                </a:solidFill>
              </a:rPr>
              <a:t>Pateikti pranešimą apie koncentraciją net jei nėra tenkinami bendrųjų pajamų kriterijai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931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3013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0313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2195736" y="4581128"/>
            <a:ext cx="468052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6311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412776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PRANEŠIMŲ APIE KONCENTRACIJĄ SKAIČIUS 2013 – 2015 M.</a:t>
            </a:r>
          </a:p>
        </p:txBody>
      </p:sp>
      <p:sp>
        <p:nvSpPr>
          <p:cNvPr id="3" name="Rectangle 2"/>
          <p:cNvSpPr/>
          <p:nvPr/>
        </p:nvSpPr>
        <p:spPr>
          <a:xfrm>
            <a:off x="971600" y="2841032"/>
            <a:ext cx="2952328" cy="1656184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" name="TextBox 3"/>
          <p:cNvSpPr txBox="1"/>
          <p:nvPr/>
        </p:nvSpPr>
        <p:spPr>
          <a:xfrm>
            <a:off x="2051720" y="3068959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400" dirty="0">
                <a:solidFill>
                  <a:schemeClr val="bg1"/>
                </a:solidFill>
              </a:rPr>
              <a:t>Viso</a:t>
            </a:r>
          </a:p>
          <a:p>
            <a:endParaRPr lang="lt-LT" sz="2400" dirty="0"/>
          </a:p>
          <a:p>
            <a:pPr algn="ctr"/>
            <a:r>
              <a:rPr lang="lt-LT" sz="2400" dirty="0">
                <a:solidFill>
                  <a:schemeClr val="bg1"/>
                </a:solidFill>
              </a:rPr>
              <a:t>118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12060" y="2841032"/>
            <a:ext cx="3168352" cy="1656184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64088" y="3182997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400" dirty="0">
                <a:solidFill>
                  <a:schemeClr val="bg1"/>
                </a:solidFill>
              </a:rPr>
              <a:t>Iš jų Konkurencijos tarybos iniciatyva</a:t>
            </a:r>
          </a:p>
          <a:p>
            <a:pPr algn="ctr"/>
            <a:r>
              <a:rPr lang="lt-LT" sz="2400" dirty="0">
                <a:solidFill>
                  <a:schemeClr val="bg1"/>
                </a:solidFill>
              </a:rPr>
              <a:t>2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38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412776"/>
            <a:ext cx="8496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PRANEŠIMŲ APIE KONCENTRACIJĄ SKAIČIUS </a:t>
            </a:r>
            <a:r>
              <a:rPr lang="lt-LT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lt-LT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UŽDRAUSTOS KONCENTRACIJOS</a:t>
            </a:r>
          </a:p>
          <a:p>
            <a:pPr algn="ctr"/>
            <a:r>
              <a:rPr lang="lt-LT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2013 – 2015 M.</a:t>
            </a:r>
          </a:p>
        </p:txBody>
      </p:sp>
      <p:sp>
        <p:nvSpPr>
          <p:cNvPr id="3" name="Rectangle 2"/>
          <p:cNvSpPr/>
          <p:nvPr/>
        </p:nvSpPr>
        <p:spPr>
          <a:xfrm>
            <a:off x="971600" y="2841032"/>
            <a:ext cx="2952328" cy="231616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" name="TextBox 3"/>
          <p:cNvSpPr txBox="1"/>
          <p:nvPr/>
        </p:nvSpPr>
        <p:spPr>
          <a:xfrm>
            <a:off x="1259632" y="3068959"/>
            <a:ext cx="23762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400" dirty="0">
                <a:solidFill>
                  <a:schemeClr val="bg1"/>
                </a:solidFill>
              </a:rPr>
              <a:t>Viso</a:t>
            </a:r>
          </a:p>
          <a:p>
            <a:endParaRPr lang="lt-LT" sz="2400" dirty="0"/>
          </a:p>
          <a:p>
            <a:endParaRPr lang="lt-LT" sz="2400" dirty="0">
              <a:solidFill>
                <a:schemeClr val="bg1"/>
              </a:solidFill>
            </a:endParaRPr>
          </a:p>
          <a:p>
            <a:r>
              <a:rPr lang="lt-LT" sz="2400" dirty="0">
                <a:solidFill>
                  <a:schemeClr val="bg1"/>
                </a:solidFill>
              </a:rPr>
              <a:t>Išnagrinėta – 118</a:t>
            </a:r>
          </a:p>
          <a:p>
            <a:r>
              <a:rPr lang="lt-LT" sz="2400" dirty="0">
                <a:solidFill>
                  <a:schemeClr val="bg1"/>
                </a:solidFill>
              </a:rPr>
              <a:t>Uždrausta - 2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12060" y="2841032"/>
            <a:ext cx="3168352" cy="231616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64088" y="3021007"/>
            <a:ext cx="28083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400" dirty="0">
                <a:solidFill>
                  <a:schemeClr val="bg1"/>
                </a:solidFill>
              </a:rPr>
              <a:t>Konkurencijos tarybos iniciatyva</a:t>
            </a:r>
          </a:p>
          <a:p>
            <a:endParaRPr lang="lt-LT" sz="2400" dirty="0">
              <a:solidFill>
                <a:schemeClr val="bg1"/>
              </a:solidFill>
            </a:endParaRPr>
          </a:p>
          <a:p>
            <a:r>
              <a:rPr lang="lt-LT" sz="2400" dirty="0">
                <a:solidFill>
                  <a:schemeClr val="bg1"/>
                </a:solidFill>
              </a:rPr>
              <a:t>Išnagrinėta – 2</a:t>
            </a:r>
          </a:p>
          <a:p>
            <a:r>
              <a:rPr lang="lt-LT" sz="2400" dirty="0">
                <a:solidFill>
                  <a:schemeClr val="bg1"/>
                </a:solidFill>
              </a:rPr>
              <a:t>Uždrausta - 1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027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260648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lt-LT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t-LT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ŠIAME PRANEŠIME IŠGIRSITE: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9552" y="2132856"/>
            <a:ext cx="57606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lt-LT" dirty="0">
                <a:solidFill>
                  <a:schemeClr val="bg1"/>
                </a:solidFill>
              </a:rPr>
              <a:t>Apie koncentracijų priežiūros Konkurencijos tarybos iniciatyva procedūrą 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lt-LT" dirty="0">
                <a:solidFill>
                  <a:schemeClr val="bg1"/>
                </a:solidFill>
              </a:rPr>
              <a:t>Kuo ji skiriasi ir yra panaši su įprastine procedūra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lt-LT" dirty="0">
                <a:solidFill>
                  <a:schemeClr val="bg1"/>
                </a:solidFill>
              </a:rPr>
              <a:t>Kodėl šios procedūros neturėtų užmiršti koncentraciją įgyvendinantys ūkio subjektai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lt-LT" dirty="0">
                <a:solidFill>
                  <a:schemeClr val="bg1"/>
                </a:solidFill>
              </a:rPr>
              <a:t>Kodėl apie šią procedūrą turėtų žinoti konkurentai, tiekėjai bei pirkėjai ir vartotojai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lt-LT" dirty="0">
                <a:solidFill>
                  <a:schemeClr val="bg1"/>
                </a:solidFill>
              </a:rPr>
              <a:t>Rekomendacijos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04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516" y="1340768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PRANEŠIMO APIE KONCENTRACIJĄ TEIKIMAS (įprastinė procedūra)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3588" y="2636912"/>
            <a:ext cx="79208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>
                <a:solidFill>
                  <a:schemeClr val="bg1"/>
                </a:solidFill>
              </a:rPr>
              <a:t>Pajamų slenksčiai: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lt-LT" dirty="0">
                <a:solidFill>
                  <a:schemeClr val="bg1"/>
                </a:solidFill>
              </a:rPr>
              <a:t>bendrosios suminės pajamos &gt;14,5 mln. </a:t>
            </a:r>
            <a:r>
              <a:rPr lang="lt-LT" dirty="0" err="1">
                <a:solidFill>
                  <a:schemeClr val="bg1"/>
                </a:solidFill>
              </a:rPr>
              <a:t>Eur</a:t>
            </a:r>
            <a:r>
              <a:rPr lang="lt-LT" dirty="0">
                <a:solidFill>
                  <a:schemeClr val="bg1"/>
                </a:solidFill>
              </a:rPr>
              <a:t>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lt-LT" dirty="0">
                <a:solidFill>
                  <a:schemeClr val="bg1"/>
                </a:solidFill>
              </a:rPr>
              <a:t>bent 2-jų ūkio subjektų pajamos &gt;1,45 mln. </a:t>
            </a:r>
            <a:r>
              <a:rPr lang="lt-LT" dirty="0" err="1">
                <a:solidFill>
                  <a:schemeClr val="bg1"/>
                </a:solidFill>
              </a:rPr>
              <a:t>Eur</a:t>
            </a:r>
            <a:r>
              <a:rPr lang="lt-LT" dirty="0">
                <a:solidFill>
                  <a:schemeClr val="bg1"/>
                </a:solidFill>
              </a:rPr>
              <a:t>.</a:t>
            </a:r>
          </a:p>
          <a:p>
            <a:pPr marL="285750" lvl="1" indent="-285750">
              <a:buFont typeface="Arial" panose="020B0604020202020204" pitchFamily="34" charset="0"/>
              <a:buChar char="•"/>
              <a:tabLst>
                <a:tab pos="269875" algn="l"/>
                <a:tab pos="357188" algn="l"/>
              </a:tabLst>
            </a:pPr>
            <a:r>
              <a:rPr lang="lt-LT" dirty="0">
                <a:solidFill>
                  <a:schemeClr val="bg1"/>
                </a:solidFill>
              </a:rPr>
              <a:t>Jokių išimčių ar papildomų sąlygų</a:t>
            </a:r>
          </a:p>
          <a:p>
            <a:pPr marL="285750" lvl="1" indent="-285750">
              <a:buFont typeface="Arial" panose="020B0604020202020204" pitchFamily="34" charset="0"/>
              <a:buChar char="•"/>
              <a:tabLst>
                <a:tab pos="269875" algn="l"/>
                <a:tab pos="357188" algn="l"/>
              </a:tabLst>
            </a:pPr>
            <a:r>
              <a:rPr lang="lt-LT" dirty="0">
                <a:solidFill>
                  <a:schemeClr val="bg1"/>
                </a:solidFill>
              </a:rPr>
              <a:t>Pareiga pranešti įtvirtinta Konkurencijos įstatyme</a:t>
            </a:r>
          </a:p>
          <a:p>
            <a:pPr marL="285750" lvl="1" indent="-285750">
              <a:buFont typeface="Arial" panose="020B0604020202020204" pitchFamily="34" charset="0"/>
              <a:buChar char="•"/>
              <a:tabLst>
                <a:tab pos="269875" algn="l"/>
                <a:tab pos="357188" algn="l"/>
              </a:tabLst>
            </a:pPr>
            <a:r>
              <a:rPr lang="lt-LT" dirty="0">
                <a:solidFill>
                  <a:schemeClr val="bg1"/>
                </a:solidFill>
              </a:rPr>
              <a:t>Konkurencijos taryba nepriima jokio individualaus akto – įpareigojimo pranešti</a:t>
            </a:r>
          </a:p>
          <a:p>
            <a:pPr marL="0" lvl="1">
              <a:tabLst>
                <a:tab pos="269875" algn="l"/>
                <a:tab pos="357188" algn="l"/>
              </a:tabLst>
            </a:pPr>
            <a:r>
              <a:rPr lang="lt-LT" dirty="0">
                <a:solidFill>
                  <a:schemeClr val="bg1"/>
                </a:solidFill>
              </a:rPr>
              <a:t>	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329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268760"/>
            <a:ext cx="856895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KONCENTRACIJŲ PRIEŽIŪROS PROCEDŪRA KONKURENCIJOS TARYBOS INICIATYVA </a:t>
            </a:r>
          </a:p>
          <a:p>
            <a:r>
              <a:rPr lang="lt-L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PRANEŠIMO APIE KONCENTRACIJĄ TEIKIMAS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584" y="2690746"/>
            <a:ext cx="81369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>
                <a:solidFill>
                  <a:schemeClr val="bg1"/>
                </a:solidFill>
              </a:rPr>
              <a:t>Neviršijami bendrųjų pajamų slenksčiai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>
                <a:solidFill>
                  <a:schemeClr val="bg1"/>
                </a:solidFill>
              </a:rPr>
              <a:t>Praėjo ne daugiau nei 12 mėn. nuo koncentracijos įgyvendinimo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>
                <a:solidFill>
                  <a:schemeClr val="bg1"/>
                </a:solidFill>
              </a:rPr>
              <a:t>Konkurencijos taryba atlieka galimų pasekmių konkurencijai vertinimą:</a:t>
            </a:r>
          </a:p>
          <a:p>
            <a:pPr marL="628650" indent="-358775">
              <a:buFont typeface="Wingdings" panose="05000000000000000000" pitchFamily="2" charset="2"/>
              <a:buChar char="ü"/>
            </a:pPr>
            <a:r>
              <a:rPr lang="lt-LT" dirty="0">
                <a:solidFill>
                  <a:schemeClr val="bg1"/>
                </a:solidFill>
              </a:rPr>
              <a:t>renka informaciją</a:t>
            </a:r>
          </a:p>
          <a:p>
            <a:pPr marL="628650" indent="-358775">
              <a:buFont typeface="Wingdings" panose="05000000000000000000" pitchFamily="2" charset="2"/>
              <a:buChar char="ü"/>
            </a:pPr>
            <a:r>
              <a:rPr lang="lt-LT" dirty="0">
                <a:solidFill>
                  <a:schemeClr val="bg1"/>
                </a:solidFill>
              </a:rPr>
              <a:t>apibrėžia atitinkamą rinką</a:t>
            </a:r>
          </a:p>
          <a:p>
            <a:pPr marL="628650" indent="-358775">
              <a:buFont typeface="Wingdings" panose="05000000000000000000" pitchFamily="2" charset="2"/>
              <a:buChar char="ü"/>
            </a:pPr>
            <a:r>
              <a:rPr lang="lt-LT" dirty="0">
                <a:solidFill>
                  <a:schemeClr val="bg1"/>
                </a:solidFill>
              </a:rPr>
              <a:t>vertina koncentracijos poveikį konkurencijai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>
                <a:solidFill>
                  <a:schemeClr val="bg1"/>
                </a:solidFill>
              </a:rPr>
              <a:t>Išvada – tikėtina, kad bus sukurta ar sustiprinta dominuojanti padėtis arba itin apribota konkurencija atitinkamoje rinkoje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>
                <a:solidFill>
                  <a:schemeClr val="bg1"/>
                </a:solidFill>
              </a:rPr>
              <a:t>Konkurencijos taryba įpareigoja pateikti pranešimą apie koncentraciją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t-LT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t-LT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90950" y="5445224"/>
            <a:ext cx="7129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lt-LT" dirty="0">
                <a:solidFill>
                  <a:schemeClr val="bg1"/>
                </a:solidFill>
              </a:rPr>
              <a:t>Konkurencijos tarybos įpareigojimas pateikti pranešimą neskundžiamas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597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268760"/>
            <a:ext cx="892899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KONKURENCIJOS TARYBOS INICIATYVA </a:t>
            </a:r>
            <a:r>
              <a:rPr lang="lt-LT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lt-LT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ĮPRASTINĖ PROCEDŪRA</a:t>
            </a:r>
          </a:p>
          <a:p>
            <a:r>
              <a:rPr lang="lt-LT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PRANEŠIMO TEIKIMAS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2803646"/>
            <a:ext cx="3888432" cy="328965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5" name="Rectangle 4"/>
          <p:cNvSpPr/>
          <p:nvPr/>
        </p:nvSpPr>
        <p:spPr>
          <a:xfrm>
            <a:off x="5148064" y="2803646"/>
            <a:ext cx="3672408" cy="328965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5536" y="3068960"/>
            <a:ext cx="3600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>
                <a:solidFill>
                  <a:schemeClr val="bg1"/>
                </a:solidFill>
              </a:rPr>
              <a:t>Nuo koncentracijos nepradėjo daugiau nei 12 mėn.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>
                <a:solidFill>
                  <a:schemeClr val="bg1"/>
                </a:solidFill>
              </a:rPr>
              <a:t>Neviršijami bendrųjų pajamų slenksčiai – nėra žemutinės ribos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>
                <a:solidFill>
                  <a:schemeClr val="bg1"/>
                </a:solidFill>
              </a:rPr>
              <a:t>Atliekamas galimų pasekmių vertinimas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>
                <a:solidFill>
                  <a:schemeClr val="bg1"/>
                </a:solidFill>
              </a:rPr>
              <a:t>Konkurencijos tarybos įpareigojimas pateikti pranešimą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92080" y="2996952"/>
            <a:ext cx="33843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>
                <a:solidFill>
                  <a:schemeClr val="bg1"/>
                </a:solidFill>
              </a:rPr>
              <a:t>Pranešimas teikiamas iki koncentracijos įgyvendinimo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>
                <a:solidFill>
                  <a:schemeClr val="bg1"/>
                </a:solidFill>
              </a:rPr>
              <a:t>Viršijami bendrųjų pajamų slenksčiai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>
                <a:solidFill>
                  <a:schemeClr val="bg1"/>
                </a:solidFill>
              </a:rPr>
              <a:t>Formalūs pranešimo kriterijai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>
                <a:solidFill>
                  <a:schemeClr val="bg1"/>
                </a:solidFill>
              </a:rPr>
              <a:t>Iniciatyva ir pareiga teikti pranešimą – koncentracijos dalyviams</a:t>
            </a:r>
          </a:p>
        </p:txBody>
      </p:sp>
    </p:spTree>
    <p:extLst>
      <p:ext uri="{BB962C8B-B14F-4D97-AF65-F5344CB8AC3E}">
        <p14:creationId xmlns:p14="http://schemas.microsoft.com/office/powerpoint/2010/main" val="4113159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260648"/>
            <a:ext cx="799288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KONKURENCIJOS TARYBOS INICIATYVA </a:t>
            </a:r>
            <a:r>
              <a:rPr lang="lt-LT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lt-LT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ĮPRASTINĖ</a:t>
            </a:r>
          </a:p>
          <a:p>
            <a:r>
              <a:rPr lang="lt-LT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PROCEDŪRA</a:t>
            </a:r>
          </a:p>
        </p:txBody>
      </p:sp>
      <p:sp>
        <p:nvSpPr>
          <p:cNvPr id="6" name="Rectangle 5"/>
          <p:cNvSpPr/>
          <p:nvPr/>
        </p:nvSpPr>
        <p:spPr>
          <a:xfrm>
            <a:off x="251520" y="2420888"/>
            <a:ext cx="4032448" cy="4020899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" name="TextBox 1"/>
          <p:cNvSpPr txBox="1"/>
          <p:nvPr/>
        </p:nvSpPr>
        <p:spPr>
          <a:xfrm>
            <a:off x="359532" y="2636912"/>
            <a:ext cx="37804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lt-LT" dirty="0">
              <a:solidFill>
                <a:schemeClr val="bg1"/>
              </a:solidFill>
            </a:endParaRPr>
          </a:p>
          <a:p>
            <a:r>
              <a:rPr lang="lt-LT" dirty="0">
                <a:solidFill>
                  <a:schemeClr val="bg1"/>
                </a:solidFill>
              </a:rPr>
              <a:t>Panašumai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>
                <a:solidFill>
                  <a:schemeClr val="bg1"/>
                </a:solidFill>
              </a:rPr>
              <a:t>Reikalavimai pranešimo turiniui nesiskiria:</a:t>
            </a:r>
          </a:p>
          <a:p>
            <a:pPr marL="541338" indent="-271463">
              <a:buFont typeface="Wingdings" panose="05000000000000000000" pitchFamily="2" charset="2"/>
              <a:buChar char="Ø"/>
            </a:pPr>
            <a:r>
              <a:rPr lang="lt-LT" dirty="0">
                <a:solidFill>
                  <a:schemeClr val="bg1"/>
                </a:solidFill>
              </a:rPr>
              <a:t>turi atitikti Konkurencijos įstatymo  </a:t>
            </a:r>
          </a:p>
          <a:p>
            <a:pPr marL="541338" indent="-271463">
              <a:buFont typeface="Wingdings" panose="05000000000000000000" pitchFamily="2" charset="2"/>
              <a:buChar char="Ø"/>
            </a:pPr>
            <a:r>
              <a:rPr lang="lt-LT" dirty="0">
                <a:solidFill>
                  <a:schemeClr val="bg1"/>
                </a:solidFill>
              </a:rPr>
              <a:t>Koncentracijų tvarkos reikalavimus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>
                <a:solidFill>
                  <a:schemeClr val="bg1"/>
                </a:solidFill>
              </a:rPr>
              <a:t>Pranešimo apie koncentraciją nagrinėjimas nesiskiria</a:t>
            </a:r>
          </a:p>
        </p:txBody>
      </p:sp>
      <p:sp>
        <p:nvSpPr>
          <p:cNvPr id="3" name="Rectangle 2"/>
          <p:cNvSpPr/>
          <p:nvPr/>
        </p:nvSpPr>
        <p:spPr>
          <a:xfrm>
            <a:off x="5004048" y="2348880"/>
            <a:ext cx="3672408" cy="4092907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292080" y="285003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>
                <a:solidFill>
                  <a:schemeClr val="bg1"/>
                </a:solidFill>
              </a:rPr>
              <a:t>Skirtumai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92080" y="3140968"/>
            <a:ext cx="323069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>
                <a:solidFill>
                  <a:schemeClr val="bg1"/>
                </a:solidFill>
              </a:rPr>
              <a:t>Konkurencijos taryba įpareigoja pateikti pranešimą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>
                <a:solidFill>
                  <a:schemeClr val="bg1"/>
                </a:solidFill>
              </a:rPr>
              <a:t>Nustato terminą pranešimo pateikimui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>
                <a:solidFill>
                  <a:schemeClr val="bg1"/>
                </a:solidFill>
              </a:rPr>
              <a:t>Pranešime turi būti pateikta informacija apie atitinkamas rinkas, kurias Konkurencijos taryba preliminariai apibrėžė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t-L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488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260648"/>
            <a:ext cx="734481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KONKURENCIJOS TARYBOS INICIATYVA </a:t>
            </a:r>
            <a:r>
              <a:rPr lang="lt-LT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lt-LT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ĮPRASTINĖ PROCEDŪRA</a:t>
            </a:r>
          </a:p>
          <a:p>
            <a:r>
              <a:rPr lang="lt-LT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PASEKMĖS</a:t>
            </a:r>
          </a:p>
        </p:txBody>
      </p:sp>
      <p:sp>
        <p:nvSpPr>
          <p:cNvPr id="6" name="Rectangle 5"/>
          <p:cNvSpPr/>
          <p:nvPr/>
        </p:nvSpPr>
        <p:spPr>
          <a:xfrm>
            <a:off x="253936" y="1916832"/>
            <a:ext cx="4030032" cy="3168352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" name="TextBox 1"/>
          <p:cNvSpPr txBox="1"/>
          <p:nvPr/>
        </p:nvSpPr>
        <p:spPr>
          <a:xfrm>
            <a:off x="397951" y="2286164"/>
            <a:ext cx="38860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lt-LT" dirty="0">
              <a:solidFill>
                <a:schemeClr val="bg1"/>
              </a:solidFill>
            </a:endParaRPr>
          </a:p>
          <a:p>
            <a:r>
              <a:rPr lang="lt-LT" dirty="0">
                <a:solidFill>
                  <a:schemeClr val="bg1"/>
                </a:solidFill>
              </a:rPr>
              <a:t>Panašumai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>
                <a:solidFill>
                  <a:schemeClr val="bg1"/>
                </a:solidFill>
              </a:rPr>
              <a:t>Galimi sprendimai – nesiskiria:</a:t>
            </a:r>
          </a:p>
          <a:p>
            <a:pPr marL="285750" indent="-15875">
              <a:buFont typeface="Wingdings" panose="05000000000000000000" pitchFamily="2" charset="2"/>
              <a:buChar char="Ø"/>
            </a:pPr>
            <a:r>
              <a:rPr lang="lt-LT" dirty="0">
                <a:solidFill>
                  <a:schemeClr val="bg1"/>
                </a:solidFill>
              </a:rPr>
              <a:t> leidimas</a:t>
            </a:r>
          </a:p>
          <a:p>
            <a:pPr marL="285750" indent="-15875">
              <a:buFont typeface="Wingdings" panose="05000000000000000000" pitchFamily="2" charset="2"/>
              <a:buChar char="Ø"/>
            </a:pPr>
            <a:r>
              <a:rPr lang="lt-LT" dirty="0">
                <a:solidFill>
                  <a:schemeClr val="bg1"/>
                </a:solidFill>
              </a:rPr>
              <a:t> leidimas su įsipareigojimais</a:t>
            </a:r>
          </a:p>
          <a:p>
            <a:pPr marL="285750" indent="-15875">
              <a:buFont typeface="Wingdings" panose="05000000000000000000" pitchFamily="2" charset="2"/>
              <a:buChar char="Ø"/>
            </a:pPr>
            <a:r>
              <a:rPr lang="lt-LT" dirty="0">
                <a:solidFill>
                  <a:schemeClr val="bg1"/>
                </a:solidFill>
              </a:rPr>
              <a:t> atsisakymas duoti leidimą</a:t>
            </a:r>
          </a:p>
        </p:txBody>
      </p:sp>
      <p:sp>
        <p:nvSpPr>
          <p:cNvPr id="3" name="Rectangle 2"/>
          <p:cNvSpPr/>
          <p:nvPr/>
        </p:nvSpPr>
        <p:spPr>
          <a:xfrm>
            <a:off x="4981215" y="1916831"/>
            <a:ext cx="3672408" cy="3168353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144292" y="2528029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>
                <a:solidFill>
                  <a:schemeClr val="bg1"/>
                </a:solidFill>
              </a:rPr>
              <a:t>Skirtumai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48064" y="2204864"/>
            <a:ext cx="33387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lt-LT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t-LT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8064" y="2783829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lt-LT" dirty="0">
                <a:solidFill>
                  <a:schemeClr val="bg1"/>
                </a:solidFill>
              </a:rPr>
              <a:t>Uždraudimas su įpareigojimu atkurti iki koncentracijos buvusią padėtį </a:t>
            </a:r>
          </a:p>
        </p:txBody>
      </p:sp>
    </p:spTree>
    <p:extLst>
      <p:ext uri="{BB962C8B-B14F-4D97-AF65-F5344CB8AC3E}">
        <p14:creationId xmlns:p14="http://schemas.microsoft.com/office/powerpoint/2010/main" val="22361032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396</Words>
  <Application>Microsoft Office PowerPoint</Application>
  <PresentationFormat>On-screen Show (4:3)</PresentationFormat>
  <Paragraphs>82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Marija Grybauskaitė</dc:creator>
  <cp:lastModifiedBy>Jurgita Brėskytė</cp:lastModifiedBy>
  <cp:revision>48</cp:revision>
  <cp:lastPrinted>2016-10-24T17:02:00Z</cp:lastPrinted>
  <dcterms:created xsi:type="dcterms:W3CDTF">2016-10-24T13:27:44Z</dcterms:created>
  <dcterms:modified xsi:type="dcterms:W3CDTF">2016-10-24T20:07:07Z</dcterms:modified>
</cp:coreProperties>
</file>